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739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92" r:id="rId22"/>
    <p:sldId id="793" r:id="rId23"/>
    <p:sldId id="794" r:id="rId24"/>
    <p:sldId id="79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67A48"/>
    <a:srgbClr val="786CAE"/>
    <a:srgbClr val="6EB5AF"/>
    <a:srgbClr val="8FC320"/>
    <a:srgbClr val="33CCCC"/>
    <a:srgbClr val="B5D14F"/>
    <a:srgbClr val="EB5405"/>
    <a:srgbClr val="FFE33A"/>
    <a:srgbClr val="467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 autoAdjust="0"/>
    <p:restoredTop sz="98058" autoAdjust="0"/>
  </p:normalViewPr>
  <p:slideViewPr>
    <p:cSldViewPr>
      <p:cViewPr>
        <p:scale>
          <a:sx n="100" d="100"/>
          <a:sy n="100" d="100"/>
        </p:scale>
        <p:origin x="1902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3D3B5F"/>
                  </a:solidFill>
                </a:rPr>
                <a:t>續下頁</a:t>
              </a:r>
              <a:endParaRPr lang="zh-TW" altLang="en-US" sz="1400" b="1" dirty="0">
                <a:solidFill>
                  <a:srgbClr val="3D3B5F"/>
                </a:solidFill>
              </a:endParaRP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bg2"/>
                  </a:solidFill>
                </a:rPr>
                <a:t>回</a:t>
              </a:r>
              <a:endParaRPr lang="en-US" altLang="zh-TW" sz="2400" b="1" dirty="0" smtClean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bg2"/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bg2"/>
                </a:solidFill>
              </a:endParaRP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857224" y="4286256"/>
            <a:ext cx="8072494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6"/>
          </p:nvPr>
        </p:nvSpPr>
        <p:spPr>
          <a:xfrm>
            <a:off x="3500430" y="1142984"/>
            <a:ext cx="5357850" cy="1565366"/>
          </a:xfrm>
          <a:noFill/>
          <a:ln w="15875" cap="rnd">
            <a:noFill/>
            <a:round/>
          </a:ln>
          <a:effectLst/>
        </p:spPr>
        <p:txBody>
          <a:bodyPr lIns="144000" tIns="72000" rIns="288000" anchor="ctr" anchorCtr="0">
            <a:noAutofit/>
          </a:bodyPr>
          <a:lstStyle>
            <a:lvl1pPr>
              <a:lnSpc>
                <a:spcPts val="23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zh-TW" altLang="en-US" dirty="0"/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071538" y="335756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857496"/>
            <a:ext cx="9000000" cy="30003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564936"/>
            <a:ext cx="2357454" cy="28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2065408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2" name="群組 1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1C1C1C">
                <a:alpha val="9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標題版面配置區 21"/>
          <p:cNvSpPr>
            <a:spLocks noGrp="1"/>
          </p:cNvSpPr>
          <p:nvPr userDrawn="1"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  <a:endParaRPr lang="zh-TW" altLang="en-US" sz="1800" b="1" baseline="20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6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1.2.3 Anaconda Prompt </a:t>
            </a:r>
            <a:r>
              <a:rPr lang="zh-TW" altLang="en-US" dirty="0"/>
              <a:t>執行 </a:t>
            </a:r>
            <a:r>
              <a:rPr lang="en-US" altLang="zh-TW" dirty="0"/>
              <a:t>Python </a:t>
            </a:r>
            <a:r>
              <a:rPr lang="zh-TW" altLang="en-US" dirty="0"/>
              <a:t>程式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pPr lvl="3"/>
            <a:r>
              <a:rPr lang="zh-TW" altLang="en-US" dirty="0"/>
              <a:t>在 </a:t>
            </a:r>
            <a:r>
              <a:rPr lang="en-US" altLang="zh-TW" dirty="0"/>
              <a:t>Anaconda Prompt </a:t>
            </a:r>
            <a:r>
              <a:rPr lang="zh-TW" altLang="en-US" dirty="0"/>
              <a:t>命令視窗中執行 </a:t>
            </a:r>
            <a:r>
              <a:rPr lang="en-US" altLang="zh-TW" dirty="0"/>
              <a:t>Python </a:t>
            </a:r>
            <a:r>
              <a:rPr lang="zh-TW" altLang="en-US" dirty="0"/>
              <a:t>程式的命令為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1"/>
            <a:r>
              <a:rPr lang="en-US" altLang="zh-TW" dirty="0"/>
              <a:t>1.2.4 Anaconda Prompt </a:t>
            </a:r>
            <a:r>
              <a:rPr lang="zh-TW" altLang="en-US" dirty="0"/>
              <a:t>建立虛擬</a:t>
            </a:r>
            <a:r>
              <a:rPr lang="zh-TW" altLang="en-US" dirty="0" smtClean="0"/>
              <a:t>環境</a:t>
            </a:r>
            <a:endParaRPr lang="en-US" altLang="zh-TW" dirty="0" smtClean="0"/>
          </a:p>
          <a:p>
            <a:pPr lvl="3"/>
            <a:r>
              <a:rPr lang="en-US" altLang="zh-TW" dirty="0"/>
              <a:t>Anaconda </a:t>
            </a:r>
            <a:r>
              <a:rPr lang="zh-TW" altLang="en-US" dirty="0"/>
              <a:t>虛擬環境可以產生全新的 </a:t>
            </a:r>
            <a:r>
              <a:rPr lang="en-US" altLang="zh-TW" dirty="0"/>
              <a:t>Python </a:t>
            </a:r>
            <a:r>
              <a:rPr lang="zh-TW" altLang="en-US" dirty="0"/>
              <a:t>環境，而且虛擬環境的數量</a:t>
            </a:r>
            <a:r>
              <a:rPr lang="zh-TW" altLang="en-US" dirty="0" smtClean="0"/>
              <a:t>並沒有限制</a:t>
            </a:r>
            <a:r>
              <a:rPr lang="zh-TW" altLang="en-US" dirty="0"/>
              <a:t>，使用者可根據需求建立多個虛擬環境。建立指定 </a:t>
            </a:r>
            <a:r>
              <a:rPr lang="en-US" altLang="zh-TW" dirty="0"/>
              <a:t>Python </a:t>
            </a:r>
            <a:r>
              <a:rPr lang="zh-TW" altLang="en-US" dirty="0"/>
              <a:t>版本虛擬環境</a:t>
            </a:r>
            <a:r>
              <a:rPr lang="zh-TW" altLang="en-US" dirty="0" smtClean="0"/>
              <a:t>的命令</a:t>
            </a:r>
            <a:r>
              <a:rPr lang="zh-TW" altLang="en-US" dirty="0"/>
              <a:t>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例如建立名稱為「</a:t>
            </a:r>
            <a:r>
              <a:rPr lang="en-US" altLang="zh-TW" dirty="0"/>
              <a:t>python27env</a:t>
            </a:r>
            <a:r>
              <a:rPr lang="zh-TW" altLang="en-US" dirty="0"/>
              <a:t>」，版本 </a:t>
            </a:r>
            <a:r>
              <a:rPr lang="en-US" altLang="zh-TW" dirty="0"/>
              <a:t>2.x </a:t>
            </a:r>
            <a:r>
              <a:rPr lang="zh-TW" altLang="en-US" dirty="0"/>
              <a:t>的 </a:t>
            </a:r>
            <a:r>
              <a:rPr lang="en-US" altLang="zh-TW" dirty="0"/>
              <a:t>Python </a:t>
            </a:r>
            <a:r>
              <a:rPr lang="zh-TW" altLang="en-US" dirty="0"/>
              <a:t>虛擬環境 </a:t>
            </a:r>
            <a:r>
              <a:rPr lang="en-US" altLang="zh-TW" dirty="0"/>
              <a:t>( </a:t>
            </a:r>
            <a:r>
              <a:rPr lang="zh-TW" altLang="en-US" dirty="0"/>
              <a:t>最好取有</a:t>
            </a:r>
            <a:r>
              <a:rPr lang="zh-TW" altLang="en-US" dirty="0" smtClean="0"/>
              <a:t>意義的</a:t>
            </a:r>
            <a:r>
              <a:rPr lang="zh-TW" altLang="en-US" dirty="0"/>
              <a:t>名稱，「</a:t>
            </a:r>
            <a:r>
              <a:rPr lang="en-US" altLang="zh-TW" dirty="0"/>
              <a:t>python27</a:t>
            </a:r>
            <a:r>
              <a:rPr lang="zh-TW" altLang="en-US" dirty="0"/>
              <a:t>」表示此為 </a:t>
            </a:r>
            <a:r>
              <a:rPr lang="en-US" altLang="zh-TW" dirty="0"/>
              <a:t>Python 2.7</a:t>
            </a:r>
            <a:r>
              <a:rPr lang="zh-TW" altLang="en-US" dirty="0"/>
              <a:t>，「</a:t>
            </a:r>
            <a:r>
              <a:rPr lang="en-US" altLang="zh-TW" dirty="0" err="1"/>
              <a:t>env</a:t>
            </a:r>
            <a:r>
              <a:rPr lang="zh-TW" altLang="en-US" dirty="0"/>
              <a:t>」表示為虛擬環境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6766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5" y="4287520"/>
            <a:ext cx="7708946" cy="3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5" y="5618039"/>
            <a:ext cx="7574025" cy="34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9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切換到虛擬環境的命令為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由 </a:t>
            </a:r>
            <a:r>
              <a:rPr lang="en-US" altLang="zh-TW" dirty="0"/>
              <a:t>Anaconda Prompt </a:t>
            </a:r>
            <a:r>
              <a:rPr lang="zh-TW" altLang="en-US" dirty="0"/>
              <a:t>命令視窗中每列的提示文字可判斷目前處於哪一個 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版本</a:t>
            </a:r>
            <a:r>
              <a:rPr lang="zh-TW" altLang="en-US" dirty="0"/>
              <a:t>環境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Anaconda Prompt (python27env)</a:t>
            </a:r>
            <a:r>
              <a:rPr lang="en-US" altLang="zh-TW" dirty="0"/>
              <a:t> </a:t>
            </a:r>
            <a:r>
              <a:rPr lang="zh-TW" altLang="en-US" dirty="0" smtClean="0"/>
              <a:t>即可</a:t>
            </a:r>
            <a:r>
              <a:rPr lang="zh-TW" altLang="en-US" dirty="0"/>
              <a:t>開啟 </a:t>
            </a:r>
            <a:r>
              <a:rPr lang="en-US" altLang="zh-TW" dirty="0"/>
              <a:t>python27env </a:t>
            </a:r>
            <a:r>
              <a:rPr lang="zh-TW" altLang="en-US" dirty="0"/>
              <a:t>虛擬環境的 </a:t>
            </a:r>
            <a:r>
              <a:rPr lang="en-US" altLang="zh-TW" dirty="0"/>
              <a:t>Anaconda Prompt </a:t>
            </a:r>
            <a:r>
              <a:rPr lang="zh-TW" altLang="en-US" dirty="0"/>
              <a:t>命令視窗。</a:t>
            </a:r>
          </a:p>
          <a:p>
            <a:pPr lvl="3"/>
            <a:r>
              <a:rPr lang="zh-TW" altLang="en-US" dirty="0"/>
              <a:t>關閉虛擬環境回到原來 </a:t>
            </a:r>
            <a:r>
              <a:rPr lang="en-US" altLang="zh-TW" dirty="0"/>
              <a:t>Python </a:t>
            </a:r>
            <a:r>
              <a:rPr lang="zh-TW" altLang="en-US" dirty="0"/>
              <a:t>環境的命令為：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4267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04519"/>
            <a:ext cx="6840760" cy="164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1" y="5822247"/>
            <a:ext cx="3829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0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複製現有 </a:t>
            </a:r>
            <a:r>
              <a:rPr lang="en-US" altLang="zh-TW" dirty="0"/>
              <a:t>Python </a:t>
            </a:r>
            <a:r>
              <a:rPr lang="zh-TW" altLang="en-US" dirty="0"/>
              <a:t>環境：有時需要測試一些套件或程式，又擔心會破壞</a:t>
            </a:r>
            <a:r>
              <a:rPr lang="zh-TW" altLang="en-US" dirty="0" smtClean="0"/>
              <a:t>現有</a:t>
            </a:r>
            <a:r>
              <a:rPr lang="en-US" altLang="zh-TW" dirty="0" smtClean="0"/>
              <a:t>Python </a:t>
            </a:r>
            <a:r>
              <a:rPr lang="zh-TW" altLang="en-US" dirty="0"/>
              <a:t>環境，造成無法回復的狀況。</a:t>
            </a:r>
            <a:r>
              <a:rPr lang="en-US" altLang="zh-TW" dirty="0"/>
              <a:t>Anaconda </a:t>
            </a:r>
            <a:r>
              <a:rPr lang="zh-TW" altLang="en-US" dirty="0"/>
              <a:t>允許建立一個與現有 </a:t>
            </a:r>
            <a:r>
              <a:rPr lang="en-US" altLang="zh-TW" dirty="0"/>
              <a:t>Python </a:t>
            </a:r>
            <a:r>
              <a:rPr lang="zh-TW" altLang="en-US" dirty="0" smtClean="0"/>
              <a:t>環境</a:t>
            </a:r>
            <a:r>
              <a:rPr lang="zh-TW" altLang="en-US" dirty="0"/>
              <a:t>完全相同的虛擬環境，如此就可在虛擬環境中盡情操作。複製現有 </a:t>
            </a:r>
            <a:r>
              <a:rPr lang="en-US" altLang="zh-TW" dirty="0"/>
              <a:t>Python </a:t>
            </a:r>
            <a:r>
              <a:rPr lang="zh-TW" altLang="en-US" dirty="0" smtClean="0"/>
              <a:t>環境</a:t>
            </a:r>
            <a:r>
              <a:rPr lang="zh-TW" altLang="en-US" dirty="0"/>
              <a:t>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建立</a:t>
            </a:r>
            <a:r>
              <a:rPr lang="zh-TW" altLang="en-US" dirty="0"/>
              <a:t>多個虛擬環境後，可使用下列命令查看目前所有虛擬環境名稱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若是虛擬環境不再使用可將其移除，命令為：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690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39243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118046"/>
            <a:ext cx="6391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6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1.2.5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交談式命令</a:t>
            </a:r>
            <a:r>
              <a:rPr lang="zh-TW" altLang="en-US" dirty="0" smtClean="0"/>
              <a:t>視窗</a:t>
            </a:r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IPython</a:t>
            </a:r>
            <a:r>
              <a:rPr lang="en-US" altLang="zh-TW" b="1" dirty="0"/>
              <a:t> </a:t>
            </a:r>
            <a:r>
              <a:rPr lang="zh-TW" altLang="en-US" dirty="0"/>
              <a:t>即可開啟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</a:t>
            </a:r>
            <a:r>
              <a:rPr lang="zh-TW" altLang="en-US" dirty="0" smtClean="0"/>
              <a:t>視窗</a:t>
            </a:r>
            <a:r>
              <a:rPr lang="zh-TW" altLang="en-US" dirty="0"/>
              <a:t>，在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命令視窗中輸入 </a:t>
            </a:r>
            <a:r>
              <a:rPr lang="en-US" altLang="zh-TW" dirty="0"/>
              <a:t>Python </a:t>
            </a:r>
            <a:r>
              <a:rPr lang="zh-TW" altLang="en-US" dirty="0"/>
              <a:t>程式碼，按 </a:t>
            </a:r>
            <a:r>
              <a:rPr lang="en-US" altLang="zh-TW" b="1" dirty="0"/>
              <a:t>Enter</a:t>
            </a:r>
            <a:r>
              <a:rPr lang="en-US" altLang="zh-TW" dirty="0"/>
              <a:t> </a:t>
            </a:r>
            <a:r>
              <a:rPr lang="zh-TW" altLang="en-US" dirty="0"/>
              <a:t>鍵後會立刻執行並</a:t>
            </a:r>
            <a:r>
              <a:rPr lang="zh-TW" altLang="en-US" dirty="0" smtClean="0"/>
              <a:t>顯示</a:t>
            </a:r>
            <a:r>
              <a:rPr lang="zh-TW" altLang="en-US" dirty="0"/>
              <a:t>執行結果。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804248" cy="268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2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重覆使用程式碼</a:t>
            </a:r>
          </a:p>
          <a:p>
            <a:pPr lvl="3"/>
            <a:r>
              <a:rPr lang="zh-TW" altLang="en-US" dirty="0"/>
              <a:t>如果要輸入的程式碼與曾經輸入過的程式碼雷同，可以修改曾經輸入過的</a:t>
            </a:r>
            <a:r>
              <a:rPr lang="zh-TW" altLang="en-US" dirty="0" smtClean="0"/>
              <a:t>程式碼</a:t>
            </a:r>
            <a:r>
              <a:rPr lang="zh-TW" altLang="en-US" dirty="0"/>
              <a:t>。按「↑」鍵可顯示上一列程式碼，按「↓」鍵可顯示下一列程式碼，找到</a:t>
            </a:r>
            <a:r>
              <a:rPr lang="zh-TW" altLang="en-US" dirty="0" smtClean="0"/>
              <a:t>程式碼</a:t>
            </a:r>
            <a:r>
              <a:rPr lang="zh-TW" altLang="en-US" dirty="0"/>
              <a:t>後加以修改，按 </a:t>
            </a:r>
            <a:r>
              <a:rPr lang="en-US" altLang="zh-TW" b="1" dirty="0"/>
              <a:t>Enter</a:t>
            </a:r>
            <a:r>
              <a:rPr lang="en-US" altLang="zh-TW" dirty="0"/>
              <a:t> </a:t>
            </a:r>
            <a:r>
              <a:rPr lang="zh-TW" altLang="en-US" dirty="0"/>
              <a:t>鍵就會執行。</a:t>
            </a:r>
          </a:p>
          <a:p>
            <a:pPr lvl="2"/>
            <a:r>
              <a:rPr lang="zh-TW" altLang="en-US" dirty="0"/>
              <a:t>觀看全部程式碼</a:t>
            </a:r>
          </a:p>
          <a:p>
            <a:pPr lvl="3"/>
            <a:r>
              <a:rPr lang="zh-TW" altLang="en-US" dirty="0"/>
              <a:t>當程式碼數量較多時，常會忘記前面曾經輸入過的程式碼，此時可執行「</a:t>
            </a:r>
            <a:r>
              <a:rPr lang="en-US" altLang="zh-TW" dirty="0"/>
              <a:t>history</a:t>
            </a:r>
            <a:r>
              <a:rPr lang="zh-TW" altLang="en-US" dirty="0" smtClean="0"/>
              <a:t>」命令</a:t>
            </a:r>
            <a:r>
              <a:rPr lang="zh-TW" altLang="en-US" dirty="0"/>
              <a:t>觀看全部程式碼。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8" y="3717032"/>
            <a:ext cx="7790259" cy="200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簡易智慧</a:t>
            </a:r>
            <a:r>
              <a:rPr lang="zh-TW" altLang="en-US" dirty="0" smtClean="0"/>
              <a:t>輸入</a:t>
            </a:r>
            <a:endParaRPr lang="en-US" altLang="zh-TW" dirty="0" smtClean="0"/>
          </a:p>
          <a:p>
            <a:pPr lvl="3"/>
            <a:r>
              <a:rPr lang="zh-TW" altLang="en-US" dirty="0"/>
              <a:t>使用者在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命令視窗輸入部分文字後按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鍵，如果包含輸入文字的</a:t>
            </a:r>
            <a:r>
              <a:rPr lang="zh-TW" altLang="en-US" dirty="0" smtClean="0"/>
              <a:t>名稱超過</a:t>
            </a:r>
            <a:r>
              <a:rPr lang="zh-TW" altLang="en-US" dirty="0"/>
              <a:t>一個，系統會列出所有名稱讓使用者參考，使用者可以繼續輸入。例如</a:t>
            </a:r>
            <a:r>
              <a:rPr lang="zh-TW" altLang="en-US" dirty="0" smtClean="0"/>
              <a:t>輸入「</a:t>
            </a:r>
            <a:r>
              <a:rPr lang="en-US" altLang="zh-TW" dirty="0"/>
              <a:t>p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若包含輸入文字的名稱只有一個，系統就自動完成輸入。例如繼續輸入「</a:t>
            </a:r>
            <a:r>
              <a:rPr lang="en-US" altLang="zh-TW" dirty="0" err="1"/>
              <a:t>pri</a:t>
            </a:r>
            <a:r>
              <a:rPr lang="zh-TW" altLang="en-US" dirty="0"/>
              <a:t>」</a:t>
            </a:r>
            <a:r>
              <a:rPr lang="zh-TW" altLang="en-US" dirty="0" smtClean="0"/>
              <a:t>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鍵，就自動完成「</a:t>
            </a:r>
            <a:r>
              <a:rPr lang="en-US" altLang="zh-TW" dirty="0"/>
              <a:t>print</a:t>
            </a:r>
            <a:r>
              <a:rPr lang="zh-TW" altLang="en-US" dirty="0"/>
              <a:t>」輸入：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5976664" cy="160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7001787" cy="161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9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/>
              <a:t>執行 </a:t>
            </a:r>
            <a:r>
              <a:rPr lang="en-US" altLang="zh-TW" dirty="0"/>
              <a:t>Python </a:t>
            </a:r>
            <a:r>
              <a:rPr lang="zh-TW" altLang="en-US" dirty="0"/>
              <a:t>程式檔案</a:t>
            </a:r>
          </a:p>
          <a:p>
            <a:pPr lvl="3"/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命令視窗執行 </a:t>
            </a:r>
            <a:r>
              <a:rPr lang="en-US" altLang="zh-TW" dirty="0"/>
              <a:t>Python </a:t>
            </a:r>
            <a:r>
              <a:rPr lang="zh-TW" altLang="en-US" dirty="0"/>
              <a:t>程式檔案的命令為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508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3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1.3.1 </a:t>
            </a:r>
            <a:r>
              <a:rPr lang="zh-TW" altLang="en-US" dirty="0"/>
              <a:t>啟動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編輯器及檔案管理</a:t>
            </a:r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Spyder</a:t>
            </a:r>
            <a:r>
              <a:rPr lang="en-US" altLang="zh-TW" b="1" dirty="0"/>
              <a:t> </a:t>
            </a:r>
            <a:r>
              <a:rPr lang="zh-TW" altLang="en-US" dirty="0"/>
              <a:t>即可開啟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編輯器，</a:t>
            </a:r>
            <a:r>
              <a:rPr lang="zh-TW" altLang="en-US" dirty="0" smtClean="0"/>
              <a:t>編輯器</a:t>
            </a:r>
            <a:r>
              <a:rPr lang="zh-TW" altLang="en-US" dirty="0"/>
              <a:t>左方為程式編輯區，可在此區撰寫程式；右上方為物件、變數、檔案瀏覽區</a:t>
            </a:r>
            <a:r>
              <a:rPr lang="zh-TW" altLang="en-US" dirty="0" smtClean="0"/>
              <a:t>；右下方</a:t>
            </a:r>
            <a:r>
              <a:rPr lang="zh-TW" altLang="en-US" dirty="0"/>
              <a:t>為命令視窗區，包含 </a:t>
            </a:r>
            <a:r>
              <a:rPr lang="en-US" altLang="zh-TW" dirty="0"/>
              <a:t>Python </a:t>
            </a:r>
            <a:r>
              <a:rPr lang="zh-TW" altLang="en-US" dirty="0"/>
              <a:t>命令視窗及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命令視窗，可在此</a:t>
            </a:r>
            <a:r>
              <a:rPr lang="zh-TW" altLang="en-US" dirty="0" smtClean="0"/>
              <a:t>區域用</a:t>
            </a:r>
            <a:r>
              <a:rPr lang="zh-TW" altLang="en-US" dirty="0"/>
              <a:t>交談模式立即執行使用者輸入的 </a:t>
            </a:r>
            <a:r>
              <a:rPr lang="en-US" altLang="zh-TW" dirty="0"/>
              <a:t>Python </a:t>
            </a:r>
            <a:r>
              <a:rPr lang="zh-TW" altLang="en-US" dirty="0"/>
              <a:t>程式碼。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4984"/>
            <a:ext cx="6228184" cy="29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zh-TW" altLang="en-US" dirty="0" smtClean="0"/>
              <a:t>檔案開啟</a:t>
            </a:r>
            <a:endParaRPr lang="en-US" altLang="zh-TW" dirty="0" smtClean="0"/>
          </a:p>
          <a:p>
            <a:pPr lvl="3"/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另外提供兩種快速開啟檔案的方法：第一種是從檔案總管將檔案拖曳</a:t>
            </a:r>
            <a:r>
              <a:rPr lang="zh-TW" altLang="en-US" dirty="0" smtClean="0"/>
              <a:t>到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程式編輯區就會開啟該檔案，例如拖曳 </a:t>
            </a:r>
            <a:r>
              <a:rPr lang="en-US" altLang="zh-TW" dirty="0"/>
              <a:t>&lt;d:\</a:t>
            </a:r>
            <a:r>
              <a:rPr lang="en-US" altLang="zh-TW" dirty="0" err="1"/>
              <a:t>pythonex</a:t>
            </a:r>
            <a:r>
              <a:rPr lang="en-US" altLang="zh-TW" dirty="0"/>
              <a:t>\ch01\loop.py&gt; </a:t>
            </a:r>
            <a:r>
              <a:rPr lang="zh-TW" altLang="en-US" dirty="0" smtClean="0"/>
              <a:t>到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程式編輯區：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38384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第二種方法更方便，從檔案總管將檔案拖曳到快速啟動列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圖示就會</a:t>
            </a:r>
            <a:r>
              <a:rPr lang="zh-TW" altLang="en-US" dirty="0" smtClean="0"/>
              <a:t>切換到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應用程式，再拖曳到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程式編輯區即會開啟該檔案，例如</a:t>
            </a:r>
            <a:r>
              <a:rPr lang="zh-TW" altLang="en-US" dirty="0" smtClean="0"/>
              <a:t>拖曳</a:t>
            </a:r>
            <a:r>
              <a:rPr lang="en-US" altLang="zh-TW" dirty="0" smtClean="0"/>
              <a:t>&lt;</a:t>
            </a:r>
            <a:r>
              <a:rPr lang="en-US" altLang="zh-TW" dirty="0"/>
              <a:t>d:\</a:t>
            </a:r>
            <a:r>
              <a:rPr lang="en-US" altLang="zh-TW" dirty="0" err="1"/>
              <a:t>pythonex</a:t>
            </a:r>
            <a:r>
              <a:rPr lang="en-US" altLang="zh-TW" dirty="0"/>
              <a:t>\ch01\loop.py&gt;</a:t>
            </a:r>
            <a:r>
              <a:rPr lang="zh-TW" altLang="en-US" dirty="0"/>
              <a:t>：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109410" cy="30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6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1.1 Python </a:t>
            </a:r>
            <a:r>
              <a:rPr lang="zh-TW" altLang="en-US" dirty="0">
                <a:hlinkClick r:id="rId2" action="ppaction://hlinksldjump"/>
              </a:rPr>
              <a:t>程式語言</a:t>
            </a:r>
            <a:r>
              <a:rPr lang="zh-TW" altLang="en-US" dirty="0" smtClean="0">
                <a:hlinkClick r:id="rId2" action="ppaction://hlinksldjump"/>
              </a:rPr>
              <a:t>簡介</a:t>
            </a:r>
            <a:endParaRPr lang="en-US" altLang="zh-TW" dirty="0" smtClean="0"/>
          </a:p>
          <a:p>
            <a:r>
              <a:rPr lang="en-US" altLang="zh-TW" dirty="0">
                <a:hlinkClick r:id="rId3" action="ppaction://hlinksldjump"/>
              </a:rPr>
              <a:t>1.2 </a:t>
            </a:r>
            <a:r>
              <a:rPr lang="zh-TW" altLang="en-US" dirty="0">
                <a:hlinkClick r:id="rId3" action="ppaction://hlinksldjump"/>
              </a:rPr>
              <a:t>建置 </a:t>
            </a:r>
            <a:r>
              <a:rPr lang="en-US" altLang="zh-TW" dirty="0">
                <a:hlinkClick r:id="rId3" action="ppaction://hlinksldjump"/>
              </a:rPr>
              <a:t>Anaconda </a:t>
            </a:r>
            <a:r>
              <a:rPr lang="zh-TW" altLang="en-US" dirty="0">
                <a:hlinkClick r:id="rId3" action="ppaction://hlinksldjump"/>
              </a:rPr>
              <a:t>開發</a:t>
            </a:r>
            <a:r>
              <a:rPr lang="zh-TW" altLang="en-US" dirty="0" smtClean="0">
                <a:hlinkClick r:id="rId3" action="ppaction://hlinksldjump"/>
              </a:rPr>
              <a:t>環境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4" action="ppaction://hlinksldjump"/>
              </a:rPr>
              <a:t>1.3 </a:t>
            </a:r>
            <a:r>
              <a:rPr lang="en-US" altLang="zh-TW" dirty="0" err="1">
                <a:hlinkClick r:id="rId4" action="ppaction://hlinksldjump"/>
              </a:rPr>
              <a:t>Spyder</a:t>
            </a:r>
            <a:r>
              <a:rPr lang="en-US" altLang="zh-TW" dirty="0">
                <a:hlinkClick r:id="rId4" action="ppaction://hlinksldjump"/>
              </a:rPr>
              <a:t> </a:t>
            </a:r>
            <a:r>
              <a:rPr lang="zh-TW" altLang="en-US" dirty="0" smtClean="0">
                <a:hlinkClick r:id="rId4" action="ppaction://hlinksldjump"/>
              </a:rPr>
              <a:t>編輯器</a:t>
            </a:r>
            <a:endParaRPr lang="en-US" altLang="zh-TW" dirty="0" smtClean="0"/>
          </a:p>
          <a:p>
            <a:r>
              <a:rPr lang="en-US" altLang="zh-TW" dirty="0">
                <a:hlinkClick r:id="rId5" action="ppaction://hlinksldjump"/>
              </a:rPr>
              <a:t>1.4 </a:t>
            </a:r>
            <a:r>
              <a:rPr lang="en-US" altLang="zh-TW" dirty="0" err="1">
                <a:hlinkClick r:id="rId5" action="ppaction://hlinksldjump"/>
              </a:rPr>
              <a:t>Jupyter</a:t>
            </a:r>
            <a:r>
              <a:rPr lang="en-US" altLang="zh-TW" dirty="0">
                <a:hlinkClick r:id="rId5" action="ppaction://hlinksldjump"/>
              </a:rPr>
              <a:t> Notebook </a:t>
            </a:r>
            <a:r>
              <a:rPr lang="zh-TW" altLang="en-US" dirty="0">
                <a:hlinkClick r:id="rId5" action="ppaction://hlinksldjump"/>
              </a:rPr>
              <a:t>編輯器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6"/>
          </p:nvPr>
        </p:nvSpPr>
        <p:spPr>
          <a:xfrm>
            <a:off x="3131840" y="404664"/>
            <a:ext cx="5832648" cy="2303686"/>
          </a:xfrm>
        </p:spPr>
        <p:txBody>
          <a:bodyPr/>
          <a:lstStyle/>
          <a:p>
            <a:r>
              <a:rPr lang="en-US" altLang="zh-TW" sz="1400" dirty="0"/>
              <a:t>Python </a:t>
            </a:r>
            <a:r>
              <a:rPr lang="zh-TW" altLang="en-US" sz="1400" dirty="0"/>
              <a:t>程式語言是一種物件導向、直譯式的</a:t>
            </a:r>
            <a:r>
              <a:rPr lang="zh-TW" altLang="en-US" sz="1400" dirty="0" smtClean="0"/>
              <a:t>電腦程式</a:t>
            </a:r>
            <a:r>
              <a:rPr lang="zh-TW" altLang="en-US" sz="1400" dirty="0"/>
              <a:t>語言。根據權威機構統計，</a:t>
            </a:r>
            <a:r>
              <a:rPr lang="en-US" altLang="zh-TW" sz="1400" dirty="0"/>
              <a:t>Python </a:t>
            </a:r>
            <a:r>
              <a:rPr lang="zh-TW" altLang="en-US" sz="1400" dirty="0"/>
              <a:t>與</a:t>
            </a:r>
            <a:r>
              <a:rPr lang="en-US" altLang="zh-TW" sz="1400" dirty="0"/>
              <a:t>C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Java </a:t>
            </a:r>
            <a:r>
              <a:rPr lang="zh-TW" altLang="en-US" sz="1400" dirty="0"/>
              <a:t>為目前最受歡迎的程式語言前三名。</a:t>
            </a:r>
          </a:p>
          <a:p>
            <a:r>
              <a:rPr lang="en-US" altLang="zh-TW" sz="1400" dirty="0"/>
              <a:t>Python </a:t>
            </a:r>
            <a:r>
              <a:rPr lang="zh-TW" altLang="en-US" sz="1400" dirty="0"/>
              <a:t>可在多種平台開發執行， 本書</a:t>
            </a:r>
            <a:r>
              <a:rPr lang="zh-TW" altLang="en-US" sz="1400" dirty="0" smtClean="0"/>
              <a:t>以</a:t>
            </a:r>
            <a:r>
              <a:rPr lang="en-US" altLang="zh-TW" sz="1400" dirty="0" smtClean="0"/>
              <a:t>Windows </a:t>
            </a:r>
            <a:r>
              <a:rPr lang="zh-TW" altLang="en-US" sz="1400" dirty="0"/>
              <a:t>系統做為開發平台，並以</a:t>
            </a:r>
            <a:r>
              <a:rPr lang="en-US" altLang="zh-TW" sz="1400" dirty="0"/>
              <a:t>Anaconda </a:t>
            </a:r>
            <a:r>
              <a:rPr lang="zh-TW" altLang="en-US" sz="1400" dirty="0" smtClean="0"/>
              <a:t>套件</a:t>
            </a:r>
            <a:r>
              <a:rPr lang="zh-TW" altLang="en-US" sz="1400" dirty="0"/>
              <a:t>組做為開發環境，不但包含超過 </a:t>
            </a:r>
            <a:r>
              <a:rPr lang="en-US" altLang="zh-TW" sz="1400" dirty="0"/>
              <a:t>300 </a:t>
            </a:r>
            <a:r>
              <a:rPr lang="zh-TW" altLang="en-US" sz="1400" dirty="0"/>
              <a:t>種常用</a:t>
            </a:r>
            <a:r>
              <a:rPr lang="zh-TW" altLang="en-US" sz="1400" dirty="0" smtClean="0"/>
              <a:t>的科學</a:t>
            </a:r>
            <a:r>
              <a:rPr lang="zh-TW" altLang="en-US" sz="1400" dirty="0"/>
              <a:t>資料分析套件，還內建</a:t>
            </a:r>
            <a:r>
              <a:rPr lang="en-US" altLang="zh-TW" sz="1400" dirty="0" err="1"/>
              <a:t>Spyder</a:t>
            </a:r>
            <a:r>
              <a:rPr lang="en-US" altLang="zh-TW" sz="1400" dirty="0"/>
              <a:t> (IDLE </a:t>
            </a:r>
            <a:r>
              <a:rPr lang="zh-TW" altLang="en-US" sz="1400" dirty="0" smtClean="0"/>
              <a:t>編輯器</a:t>
            </a:r>
            <a:r>
              <a:rPr lang="zh-TW" altLang="en-US" sz="1400" dirty="0"/>
              <a:t>加強版</a:t>
            </a:r>
            <a:r>
              <a:rPr lang="en-US" altLang="zh-TW" sz="1400" dirty="0"/>
              <a:t>) </a:t>
            </a:r>
            <a:r>
              <a:rPr lang="zh-TW" altLang="en-US" sz="1400" dirty="0"/>
              <a:t>編輯器及</a:t>
            </a:r>
            <a:r>
              <a:rPr lang="en-US" altLang="zh-TW" sz="1400" dirty="0" err="1"/>
              <a:t>Jupyter</a:t>
            </a:r>
            <a:r>
              <a:rPr lang="en-US" altLang="zh-TW" sz="1400" dirty="0"/>
              <a:t> Notebook </a:t>
            </a:r>
            <a:r>
              <a:rPr lang="zh-TW" altLang="en-US" sz="1400" dirty="0"/>
              <a:t>編輯器。</a:t>
            </a:r>
          </a:p>
          <a:p>
            <a:r>
              <a:rPr lang="en-US" altLang="zh-TW" sz="1400" dirty="0"/>
              <a:t>Anaconda </a:t>
            </a:r>
            <a:r>
              <a:rPr lang="zh-TW" altLang="en-US" sz="1400" dirty="0"/>
              <a:t>內建</a:t>
            </a:r>
            <a:r>
              <a:rPr lang="en-US" altLang="zh-TW" sz="1400" dirty="0" err="1"/>
              <a:t>Spyder</a:t>
            </a:r>
            <a:r>
              <a:rPr lang="en-US" altLang="zh-TW" sz="1400" dirty="0"/>
              <a:t> </a:t>
            </a:r>
            <a:r>
              <a:rPr lang="zh-TW" altLang="en-US" sz="1400" dirty="0"/>
              <a:t>做為開發 </a:t>
            </a:r>
            <a:r>
              <a:rPr lang="en-US" altLang="zh-TW" sz="1400" dirty="0"/>
              <a:t>Python </a:t>
            </a:r>
            <a:r>
              <a:rPr lang="zh-TW" altLang="en-US" sz="1400" dirty="0"/>
              <a:t>程式</a:t>
            </a:r>
            <a:r>
              <a:rPr lang="zh-TW" altLang="en-US" sz="1400" dirty="0" smtClean="0"/>
              <a:t>的編輯器除了</a:t>
            </a:r>
            <a:r>
              <a:rPr lang="zh-TW" altLang="en-US" sz="1400" dirty="0"/>
              <a:t>可以撰寫及執行</a:t>
            </a:r>
            <a:r>
              <a:rPr lang="en-US" altLang="zh-TW" sz="1400" dirty="0"/>
              <a:t>Python </a:t>
            </a:r>
            <a:r>
              <a:rPr lang="zh-TW" altLang="en-US" sz="1400" dirty="0"/>
              <a:t>程式， </a:t>
            </a:r>
            <a:r>
              <a:rPr lang="zh-TW" altLang="en-US" sz="1400" dirty="0" smtClean="0"/>
              <a:t>還提供</a:t>
            </a:r>
            <a:r>
              <a:rPr lang="zh-TW" altLang="en-US" sz="1400" dirty="0"/>
              <a:t>簡單智慧輸入及強悍的程式除錯功能。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smtClean="0"/>
              <a:t>Python </a:t>
            </a:r>
            <a:r>
              <a:rPr lang="zh-TW" altLang="en-US" dirty="0"/>
              <a:t>開發環境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1.3.2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簡易智慧輸入</a:t>
            </a:r>
          </a:p>
          <a:p>
            <a:pPr lvl="3"/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簡易智慧輸入功能與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命令視窗雷同，但操作方式比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 smtClean="0"/>
              <a:t>命令視窗</a:t>
            </a:r>
            <a:r>
              <a:rPr lang="zh-TW" altLang="en-US" dirty="0"/>
              <a:t>方便。使用者在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程式編輯區輸入部分文字後按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鍵，系統會</a:t>
            </a:r>
            <a:r>
              <a:rPr lang="zh-TW" altLang="en-US" dirty="0" smtClean="0"/>
              <a:t>列出所有</a:t>
            </a:r>
            <a:r>
              <a:rPr lang="zh-TW" altLang="en-US" dirty="0"/>
              <a:t>可用的項目讓使用者選取，列出項目除了內建的命令外，還包括自行定義</a:t>
            </a:r>
            <a:r>
              <a:rPr lang="zh-TW" altLang="en-US" dirty="0" smtClean="0"/>
              <a:t>的變數</a:t>
            </a:r>
            <a:r>
              <a:rPr lang="zh-TW" altLang="en-US" dirty="0"/>
              <a:t>、函式、物件等。例如在 </a:t>
            </a:r>
            <a:r>
              <a:rPr lang="en-US" altLang="zh-TW" dirty="0"/>
              <a:t>&lt;loop.py&gt; </a:t>
            </a:r>
            <a:r>
              <a:rPr lang="zh-TW" altLang="en-US" dirty="0"/>
              <a:t>輸入「</a:t>
            </a:r>
            <a:r>
              <a:rPr lang="en-US" altLang="zh-TW" dirty="0"/>
              <a:t>s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鍵：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029400" cy="207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1.3.3 </a:t>
            </a:r>
            <a:r>
              <a:rPr lang="zh-TW" altLang="en-US" dirty="0"/>
              <a:t>程式</a:t>
            </a:r>
            <a:r>
              <a:rPr lang="zh-TW" altLang="en-US" dirty="0" smtClean="0"/>
              <a:t>除錯</a:t>
            </a:r>
            <a:endParaRPr lang="en-US" altLang="zh-TW" dirty="0" smtClean="0"/>
          </a:p>
          <a:p>
            <a:pPr lvl="3"/>
            <a:r>
              <a:rPr lang="zh-TW" altLang="en-US" dirty="0"/>
              <a:t>於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輸入 </a:t>
            </a:r>
            <a:r>
              <a:rPr lang="en-US" altLang="zh-TW" dirty="0"/>
              <a:t>Python </a:t>
            </a:r>
            <a:r>
              <a:rPr lang="zh-TW" altLang="en-US" dirty="0"/>
              <a:t>程式碼時，系統會隨時檢查語法是否正確，若有錯誤會</a:t>
            </a:r>
            <a:r>
              <a:rPr lang="zh-TW" altLang="en-US" dirty="0" smtClean="0"/>
              <a:t>在該</a:t>
            </a:r>
            <a:r>
              <a:rPr lang="zh-TW" altLang="en-US" dirty="0"/>
              <a:t>列程式左方標示 </a:t>
            </a:r>
            <a:r>
              <a:rPr lang="zh-TW" altLang="en-US" dirty="0" smtClean="0"/>
              <a:t>       圖示</a:t>
            </a:r>
            <a:r>
              <a:rPr lang="zh-TW" altLang="en-US" dirty="0"/>
              <a:t>；將滑鼠</a:t>
            </a:r>
            <a:r>
              <a:rPr lang="zh-TW" altLang="en-US" dirty="0" smtClean="0"/>
              <a:t>移到       圖示</a:t>
            </a:r>
            <a:r>
              <a:rPr lang="zh-TW" altLang="en-US" dirty="0"/>
              <a:t>片刻，會提示錯誤訊息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r>
              <a:rPr lang="zh-TW" altLang="en-US" dirty="0"/>
              <a:t>首先為程式設定中斷點：設定的方式為點選要設定中斷點的程式列，按 </a:t>
            </a:r>
            <a:r>
              <a:rPr lang="en-US" altLang="zh-TW" dirty="0"/>
              <a:t>F12 </a:t>
            </a:r>
            <a:r>
              <a:rPr lang="zh-TW" altLang="en-US" dirty="0"/>
              <a:t>鍵</a:t>
            </a:r>
            <a:r>
              <a:rPr lang="zh-TW" altLang="en-US" dirty="0" smtClean="0"/>
              <a:t>；或</a:t>
            </a:r>
            <a:r>
              <a:rPr lang="zh-TW" altLang="en-US" dirty="0"/>
              <a:t>在要設定中斷點的程式列左方快速按滑鼠左鍵兩下，程式列左方會顯示紅點</a:t>
            </a:r>
            <a:r>
              <a:rPr lang="zh-TW" altLang="en-US" dirty="0" smtClean="0"/>
              <a:t>，表示</a:t>
            </a:r>
            <a:r>
              <a:rPr lang="zh-TW" altLang="en-US" dirty="0"/>
              <a:t>該列為中斷點。程式中可設定多個中斷點。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288032" cy="24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288032" cy="24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36967"/>
            <a:ext cx="4536504" cy="149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6840760" cy="178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3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1.4.1 </a:t>
            </a:r>
            <a:r>
              <a:rPr lang="zh-TW" altLang="en-US" dirty="0"/>
              <a:t>啟動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及建立檔案</a:t>
            </a:r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</a:t>
            </a:r>
            <a:r>
              <a:rPr lang="en-US" altLang="zh-TW" b="1" dirty="0" err="1"/>
              <a:t>Jupyter</a:t>
            </a:r>
            <a:r>
              <a:rPr lang="en-US" altLang="zh-TW" b="1" dirty="0"/>
              <a:t> Notebook </a:t>
            </a:r>
            <a:r>
              <a:rPr lang="zh-TW" altLang="en-US" dirty="0"/>
              <a:t>即可在瀏覽器</a:t>
            </a:r>
            <a:r>
              <a:rPr lang="zh-TW" altLang="en-US" dirty="0" smtClean="0"/>
              <a:t>中開啟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編輯器。由網址列「</a:t>
            </a:r>
            <a:r>
              <a:rPr lang="en-US" altLang="zh-TW" dirty="0"/>
              <a:t>localhost:8888/</a:t>
            </a:r>
            <a:r>
              <a:rPr lang="zh-TW" altLang="en-US" dirty="0"/>
              <a:t>」可知是系統在本</a:t>
            </a:r>
            <a:r>
              <a:rPr lang="zh-TW" altLang="en-US" dirty="0" smtClean="0"/>
              <a:t>機建立</a:t>
            </a:r>
            <a:r>
              <a:rPr lang="zh-TW" altLang="en-US" dirty="0"/>
              <a:t>一個網頁伺服器，預設的路徑為 </a:t>
            </a:r>
            <a:r>
              <a:rPr lang="en-US" altLang="zh-TW" dirty="0"/>
              <a:t>&lt;c:\Users\ </a:t>
            </a:r>
            <a:r>
              <a:rPr lang="zh-TW" altLang="en-US" dirty="0"/>
              <a:t>電腦名稱</a:t>
            </a:r>
            <a:r>
              <a:rPr lang="en-US" altLang="zh-TW" dirty="0"/>
              <a:t>\Documents&gt;</a:t>
            </a:r>
            <a:r>
              <a:rPr lang="zh-TW" altLang="en-US" dirty="0"/>
              <a:t>，下方</a:t>
            </a:r>
            <a:r>
              <a:rPr lang="zh-TW" altLang="en-US" dirty="0" smtClean="0"/>
              <a:t>會列出</a:t>
            </a:r>
            <a:r>
              <a:rPr lang="zh-TW" altLang="en-US" dirty="0"/>
              <a:t>預設路徑中所有資料夾及檔案，新建的檔案也會儲存於此路徑中。右上方</a:t>
            </a:r>
            <a:r>
              <a:rPr lang="zh-TW" altLang="en-US" dirty="0" smtClean="0"/>
              <a:t>有</a:t>
            </a:r>
            <a:r>
              <a:rPr lang="en-US" altLang="zh-TW" b="1" dirty="0" smtClean="0"/>
              <a:t>Upload</a:t>
            </a:r>
            <a:r>
              <a:rPr lang="en-US" altLang="zh-TW" dirty="0" smtClean="0"/>
              <a:t> </a:t>
            </a:r>
            <a:r>
              <a:rPr lang="zh-TW" altLang="en-US" dirty="0"/>
              <a:t>及 </a:t>
            </a:r>
            <a:r>
              <a:rPr lang="en-US" altLang="zh-TW" b="1" dirty="0"/>
              <a:t>New</a:t>
            </a:r>
            <a:r>
              <a:rPr lang="en-US" altLang="zh-TW" dirty="0"/>
              <a:t> </a:t>
            </a:r>
            <a:r>
              <a:rPr lang="zh-TW" altLang="en-US" dirty="0"/>
              <a:t>兩個按鈕：</a:t>
            </a:r>
          </a:p>
          <a:p>
            <a:pPr lvl="3"/>
            <a:r>
              <a:rPr lang="zh-TW" altLang="en-US" dirty="0"/>
              <a:t>█ </a:t>
            </a:r>
            <a:r>
              <a:rPr lang="en-US" altLang="zh-TW" b="1" dirty="0"/>
              <a:t>Upload</a:t>
            </a:r>
            <a:r>
              <a:rPr lang="zh-TW" altLang="en-US" dirty="0"/>
              <a:t>：上傳檔案到預設路徑中。</a:t>
            </a:r>
          </a:p>
          <a:p>
            <a:pPr lvl="3"/>
            <a:r>
              <a:rPr lang="zh-TW" altLang="en-US" dirty="0"/>
              <a:t>█ </a:t>
            </a:r>
            <a:r>
              <a:rPr lang="en-US" altLang="zh-TW" b="1" dirty="0"/>
              <a:t>New</a:t>
            </a:r>
            <a:r>
              <a:rPr lang="zh-TW" altLang="en-US" dirty="0"/>
              <a:t>：建立新檔案或資料夾。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編輯器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09120"/>
            <a:ext cx="6048672" cy="207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1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1.4.2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簡易智慧輸入</a:t>
            </a:r>
          </a:p>
          <a:p>
            <a:pPr lvl="3"/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簡易智慧輸入功能與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編輯器雷同，但操作方式</a:t>
            </a:r>
            <a:r>
              <a:rPr lang="zh-TW" altLang="en-US" dirty="0" smtClean="0"/>
              <a:t>比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/>
              <a:t>編輯器方便。使用者在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的 </a:t>
            </a:r>
            <a:r>
              <a:rPr lang="en-US" altLang="zh-TW" dirty="0"/>
              <a:t>Cell </a:t>
            </a:r>
            <a:r>
              <a:rPr lang="zh-TW" altLang="en-US" dirty="0"/>
              <a:t>輸入部分文字後按 </a:t>
            </a:r>
            <a:r>
              <a:rPr lang="en-US" altLang="zh-TW" b="1" dirty="0" smtClean="0"/>
              <a:t>Tab</a:t>
            </a:r>
            <a:r>
              <a:rPr lang="zh-TW" altLang="en-US" dirty="0" smtClean="0"/>
              <a:t>鍵</a:t>
            </a:r>
            <a:r>
              <a:rPr lang="zh-TW" altLang="en-US" dirty="0"/>
              <a:t>，系統會列出所有可用的項目讓使用者選取，列出項目比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編輯器多 </a:t>
            </a:r>
            <a:r>
              <a:rPr lang="en-US" altLang="zh-TW" dirty="0"/>
              <a:t>( </a:t>
            </a:r>
            <a:r>
              <a:rPr lang="zh-TW" altLang="en-US" dirty="0" smtClean="0"/>
              <a:t>包括 </a:t>
            </a:r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zh-TW" altLang="en-US" dirty="0"/>
              <a:t>命令</a:t>
            </a:r>
            <a:r>
              <a:rPr lang="en-US" altLang="zh-TW" dirty="0"/>
              <a:t>)</a:t>
            </a:r>
            <a:r>
              <a:rPr lang="zh-TW" altLang="en-US" dirty="0"/>
              <a:t>。例如輸入「</a:t>
            </a:r>
            <a:r>
              <a:rPr lang="en-US" altLang="zh-TW" dirty="0"/>
              <a:t>p</a:t>
            </a:r>
            <a:r>
              <a:rPr lang="zh-TW" altLang="en-US" dirty="0"/>
              <a:t>」後按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鍵，列出的項目非常多；接著輸入「</a:t>
            </a:r>
            <a:r>
              <a:rPr lang="en-US" altLang="zh-TW" dirty="0"/>
              <a:t>r</a:t>
            </a:r>
            <a:r>
              <a:rPr lang="zh-TW" altLang="en-US" dirty="0" smtClean="0"/>
              <a:t>」後</a:t>
            </a:r>
            <a:r>
              <a:rPr lang="zh-TW" altLang="en-US" dirty="0"/>
              <a:t>按 </a:t>
            </a:r>
            <a:r>
              <a:rPr lang="en-US" altLang="zh-TW" b="1" dirty="0"/>
              <a:t>Tab</a:t>
            </a:r>
            <a:r>
              <a:rPr lang="en-US" altLang="zh-TW" dirty="0"/>
              <a:t> </a:t>
            </a:r>
            <a:r>
              <a:rPr lang="zh-TW" altLang="en-US" dirty="0"/>
              <a:t>鍵，列出的項目只剩「</a:t>
            </a:r>
            <a:r>
              <a:rPr lang="en-US" altLang="zh-TW" dirty="0" err="1"/>
              <a:t>pr</a:t>
            </a:r>
            <a:r>
              <a:rPr lang="zh-TW" altLang="en-US" dirty="0"/>
              <a:t>」開頭的項目：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632848" cy="26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5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1.4.3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執行程式</a:t>
            </a:r>
          </a:p>
          <a:p>
            <a:pPr lvl="3"/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有三種執行程式的方式：按工具列 </a:t>
            </a:r>
            <a:r>
              <a:rPr lang="zh-TW" altLang="en-US" dirty="0" smtClean="0"/>
              <a:t>    鈕</a:t>
            </a:r>
            <a:r>
              <a:rPr lang="zh-TW" altLang="en-US" dirty="0"/>
              <a:t>、按 </a:t>
            </a:r>
            <a:r>
              <a:rPr lang="en-US" altLang="zh-TW" b="1" dirty="0"/>
              <a:t>Ctrl-Enter </a:t>
            </a:r>
            <a:r>
              <a:rPr lang="zh-TW" altLang="en-US" dirty="0"/>
              <a:t>鍵</a:t>
            </a:r>
            <a:r>
              <a:rPr lang="zh-TW" altLang="en-US" dirty="0" smtClean="0"/>
              <a:t>及按 </a:t>
            </a:r>
            <a:r>
              <a:rPr lang="en-US" altLang="zh-TW" b="1" dirty="0"/>
              <a:t>Shift-Enter </a:t>
            </a:r>
            <a:r>
              <a:rPr lang="zh-TW" altLang="en-US" dirty="0"/>
              <a:t>鍵，執行結果會顯示在 </a:t>
            </a:r>
            <a:r>
              <a:rPr lang="en-US" altLang="zh-TW" dirty="0"/>
              <a:t>Cell </a:t>
            </a:r>
            <a:r>
              <a:rPr lang="zh-TW" altLang="en-US" dirty="0"/>
              <a:t>下方。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40768"/>
            <a:ext cx="210691" cy="25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443564" cy="24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2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1.1.1 Python </a:t>
            </a:r>
            <a:r>
              <a:rPr lang="zh-TW" altLang="en-US" dirty="0"/>
              <a:t>程式語言發展</a:t>
            </a:r>
            <a:r>
              <a:rPr lang="zh-TW" altLang="en-US" dirty="0" smtClean="0"/>
              <a:t>史</a:t>
            </a:r>
            <a:endParaRPr lang="en-US" altLang="zh-TW" dirty="0" smtClean="0"/>
          </a:p>
          <a:p>
            <a:pPr lvl="3"/>
            <a:r>
              <a:rPr lang="en-US" altLang="zh-TW" dirty="0"/>
              <a:t>1989 </a:t>
            </a:r>
            <a:r>
              <a:rPr lang="zh-TW" altLang="en-US" dirty="0"/>
              <a:t>年 </a:t>
            </a:r>
            <a:r>
              <a:rPr lang="en-US" altLang="zh-TW" dirty="0"/>
              <a:t>12 </a:t>
            </a:r>
            <a:r>
              <a:rPr lang="zh-TW" altLang="en-US" dirty="0"/>
              <a:t>月， 吉多范羅蘇姆於荷蘭國家數學及計算機科學研究所開發出 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程式</a:t>
            </a:r>
            <a:r>
              <a:rPr lang="zh-TW" altLang="en-US" dirty="0"/>
              <a:t>語言，</a:t>
            </a:r>
            <a:r>
              <a:rPr lang="en-US" altLang="zh-TW" dirty="0"/>
              <a:t>Python </a:t>
            </a:r>
            <a:r>
              <a:rPr lang="zh-TW" altLang="en-US" dirty="0"/>
              <a:t>擁有 </a:t>
            </a:r>
            <a:r>
              <a:rPr lang="en-US" altLang="zh-TW" dirty="0"/>
              <a:t>C </a:t>
            </a:r>
            <a:r>
              <a:rPr lang="zh-TW" altLang="en-US" dirty="0"/>
              <a:t>語言的強大功能，能夠全面調用電腦的各種功能接口</a:t>
            </a:r>
            <a:r>
              <a:rPr lang="zh-TW" altLang="en-US" dirty="0" smtClean="0"/>
              <a:t>，同時</a:t>
            </a:r>
            <a:r>
              <a:rPr lang="zh-TW" altLang="en-US" dirty="0"/>
              <a:t>容易學習及使用，又具備良好的擴展性。</a:t>
            </a:r>
            <a:r>
              <a:rPr lang="en-US" altLang="zh-TW" dirty="0"/>
              <a:t>1991 </a:t>
            </a:r>
            <a:r>
              <a:rPr lang="zh-TW" altLang="en-US" dirty="0"/>
              <a:t>年推出第一個 </a:t>
            </a:r>
            <a:r>
              <a:rPr lang="en-US" altLang="zh-TW" dirty="0"/>
              <a:t>Python </a:t>
            </a:r>
            <a:r>
              <a:rPr lang="zh-TW" altLang="en-US" dirty="0" smtClean="0"/>
              <a:t>編譯器後</a:t>
            </a:r>
            <a:r>
              <a:rPr lang="zh-TW" altLang="en-US" dirty="0"/>
              <a:t>，受到廣大程式設計師的喜愛。</a:t>
            </a:r>
          </a:p>
          <a:p>
            <a:pPr lvl="3"/>
            <a:r>
              <a:rPr lang="en-US" altLang="zh-TW" dirty="0"/>
              <a:t>Python 2.0 </a:t>
            </a:r>
            <a:r>
              <a:rPr lang="zh-TW" altLang="en-US" dirty="0"/>
              <a:t>於 </a:t>
            </a:r>
            <a:r>
              <a:rPr lang="en-US" altLang="zh-TW" dirty="0"/>
              <a:t>2000 </a:t>
            </a:r>
            <a:r>
              <a:rPr lang="zh-TW" altLang="en-US" dirty="0"/>
              <a:t>年 </a:t>
            </a:r>
            <a:r>
              <a:rPr lang="en-US" altLang="zh-TW" dirty="0"/>
              <a:t>10 </a:t>
            </a:r>
            <a:r>
              <a:rPr lang="zh-TW" altLang="en-US" dirty="0"/>
              <a:t>月 </a:t>
            </a:r>
            <a:r>
              <a:rPr lang="en-US" altLang="zh-TW" dirty="0"/>
              <a:t>16 </a:t>
            </a:r>
            <a:r>
              <a:rPr lang="zh-TW" altLang="en-US" dirty="0"/>
              <a:t>日發布，實現了完整的垃圾回收，並且</a:t>
            </a:r>
            <a:r>
              <a:rPr lang="zh-TW" altLang="en-US" dirty="0" smtClean="0"/>
              <a:t>支援</a:t>
            </a:r>
            <a:r>
              <a:rPr lang="en-US" altLang="zh-TW" dirty="0" smtClean="0"/>
              <a:t>Unicode</a:t>
            </a:r>
            <a:r>
              <a:rPr lang="zh-TW" altLang="en-US" dirty="0"/>
              <a:t>。同時，整個開發過程更加透明，社群對開發進度的影響逐漸擴大。</a:t>
            </a:r>
          </a:p>
          <a:p>
            <a:pPr lvl="3"/>
            <a:r>
              <a:rPr lang="en-US" altLang="zh-TW" dirty="0"/>
              <a:t>Python 3.0 </a:t>
            </a:r>
            <a:r>
              <a:rPr lang="zh-TW" altLang="en-US" dirty="0"/>
              <a:t>於 </a:t>
            </a:r>
            <a:r>
              <a:rPr lang="en-US" altLang="zh-TW" dirty="0"/>
              <a:t>2008 </a:t>
            </a:r>
            <a:r>
              <a:rPr lang="zh-TW" altLang="en-US" dirty="0"/>
              <a:t>年 </a:t>
            </a:r>
            <a:r>
              <a:rPr lang="en-US" altLang="zh-TW" dirty="0"/>
              <a:t>12 </a:t>
            </a:r>
            <a:r>
              <a:rPr lang="zh-TW" altLang="en-US" dirty="0"/>
              <a:t>月 </a:t>
            </a:r>
            <a:r>
              <a:rPr lang="en-US" altLang="zh-TW" dirty="0"/>
              <a:t>3 </a:t>
            </a:r>
            <a:r>
              <a:rPr lang="zh-TW" altLang="en-US" dirty="0"/>
              <a:t>日發布，此版不完全相容之前的 </a:t>
            </a:r>
            <a:r>
              <a:rPr lang="en-US" altLang="zh-TW" dirty="0"/>
              <a:t>Python </a:t>
            </a:r>
            <a:r>
              <a:rPr lang="zh-TW" altLang="en-US" dirty="0"/>
              <a:t>原始碼</a:t>
            </a:r>
            <a:r>
              <a:rPr lang="zh-TW" altLang="en-US" dirty="0" smtClean="0"/>
              <a:t>。不過</a:t>
            </a:r>
            <a:r>
              <a:rPr lang="zh-TW" altLang="en-US" dirty="0"/>
              <a:t>，很多新特性後來也被移植到舊的</a:t>
            </a:r>
            <a:r>
              <a:rPr lang="en-US" altLang="zh-TW" dirty="0"/>
              <a:t>Python 2.x </a:t>
            </a:r>
            <a:r>
              <a:rPr lang="zh-TW" altLang="en-US" dirty="0"/>
              <a:t>版本。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1.1 Python </a:t>
            </a:r>
            <a:r>
              <a:rPr lang="zh-TW" altLang="en-US" dirty="0"/>
              <a:t>程式語言簡介</a:t>
            </a:r>
          </a:p>
        </p:txBody>
      </p:sp>
    </p:spTree>
    <p:extLst>
      <p:ext uri="{BB962C8B-B14F-4D97-AF65-F5344CB8AC3E}">
        <p14:creationId xmlns:p14="http://schemas.microsoft.com/office/powerpoint/2010/main" val="17468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97527"/>
            <a:ext cx="6935297" cy="366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0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1.1.2 Python </a:t>
            </a:r>
            <a:r>
              <a:rPr lang="zh-TW" altLang="en-US" dirty="0"/>
              <a:t>程式語言的</a:t>
            </a:r>
            <a:r>
              <a:rPr lang="zh-TW" altLang="en-US" dirty="0" smtClean="0"/>
              <a:t>特色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簡單</a:t>
            </a:r>
            <a:r>
              <a:rPr lang="zh-TW" altLang="en-US" dirty="0" smtClean="0"/>
              <a:t>易學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免費且開源</a:t>
            </a:r>
            <a:endParaRPr lang="en-US" altLang="zh-TW" dirty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高階程式語言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可移植</a:t>
            </a:r>
            <a:r>
              <a:rPr lang="zh-TW" altLang="en-US" dirty="0" smtClean="0"/>
              <a:t>性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直譯式程式語言</a:t>
            </a:r>
            <a:endParaRPr lang="en-US" altLang="zh-TW" dirty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可嵌入</a:t>
            </a:r>
            <a:r>
              <a:rPr lang="zh-TW" altLang="en-US" dirty="0" smtClean="0"/>
              <a:t>性</a:t>
            </a:r>
            <a:endParaRPr lang="en-US" altLang="zh-TW" dirty="0" smtClean="0"/>
          </a:p>
          <a:p>
            <a:pPr lvl="4">
              <a:buFont typeface="Wingdings" panose="05000000000000000000" pitchFamily="2" charset="2"/>
              <a:buChar char="n"/>
            </a:pPr>
            <a:r>
              <a:rPr lang="zh-TW" altLang="en-US" dirty="0"/>
              <a:t>豐富且多元的套件</a:t>
            </a:r>
          </a:p>
        </p:txBody>
      </p:sp>
    </p:spTree>
    <p:extLst>
      <p:ext uri="{BB962C8B-B14F-4D97-AF65-F5344CB8AC3E}">
        <p14:creationId xmlns:p14="http://schemas.microsoft.com/office/powerpoint/2010/main" val="19370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1.2.1 </a:t>
            </a:r>
            <a:r>
              <a:rPr lang="zh-TW" altLang="en-US" dirty="0"/>
              <a:t>安裝 </a:t>
            </a:r>
            <a:r>
              <a:rPr lang="en-US" altLang="zh-TW" dirty="0"/>
              <a:t>Anaconda </a:t>
            </a:r>
            <a:r>
              <a:rPr lang="zh-TW" altLang="en-US" dirty="0"/>
              <a:t>套件組</a:t>
            </a:r>
          </a:p>
          <a:p>
            <a:pPr lvl="3"/>
            <a:r>
              <a:rPr lang="en-US" altLang="zh-TW" dirty="0"/>
              <a:t>Anaconda </a:t>
            </a:r>
            <a:r>
              <a:rPr lang="zh-TW" altLang="en-US" dirty="0"/>
              <a:t>套件組擁有下列特點，使其成為初學者最適當的 </a:t>
            </a:r>
            <a:r>
              <a:rPr lang="en-US" altLang="zh-TW" dirty="0"/>
              <a:t>Python </a:t>
            </a:r>
            <a:r>
              <a:rPr lang="zh-TW" altLang="en-US" dirty="0"/>
              <a:t>開發環境：</a:t>
            </a:r>
          </a:p>
          <a:p>
            <a:pPr lvl="3"/>
            <a:r>
              <a:rPr lang="zh-TW" altLang="en-US" dirty="0"/>
              <a:t>█ 內建眾多流行的科學、工程、數據分析的 </a:t>
            </a:r>
            <a:r>
              <a:rPr lang="en-US" altLang="zh-TW" dirty="0"/>
              <a:t>Python </a:t>
            </a:r>
            <a:r>
              <a:rPr lang="zh-TW" altLang="en-US" dirty="0"/>
              <a:t>套件。</a:t>
            </a:r>
          </a:p>
          <a:p>
            <a:pPr lvl="3"/>
            <a:r>
              <a:rPr lang="zh-TW" altLang="en-US" dirty="0"/>
              <a:t>█ 完全免費及開源。</a:t>
            </a:r>
          </a:p>
          <a:p>
            <a:pPr lvl="3"/>
            <a:r>
              <a:rPr lang="zh-TW" altLang="en-US" dirty="0"/>
              <a:t>█ 支援 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/>
              <a:t>Windows </a:t>
            </a:r>
            <a:r>
              <a:rPr lang="zh-TW" altLang="en-US" dirty="0"/>
              <a:t>及 </a:t>
            </a:r>
            <a:r>
              <a:rPr lang="en-US" altLang="zh-TW" dirty="0"/>
              <a:t>Mac </a:t>
            </a:r>
            <a:r>
              <a:rPr lang="zh-TW" altLang="en-US" dirty="0"/>
              <a:t>平台。</a:t>
            </a:r>
          </a:p>
          <a:p>
            <a:pPr lvl="3"/>
            <a:r>
              <a:rPr lang="zh-TW" altLang="en-US" dirty="0"/>
              <a:t>█ 支援 </a:t>
            </a:r>
            <a:r>
              <a:rPr lang="en-US" altLang="zh-TW" dirty="0"/>
              <a:t>Python 2.x </a:t>
            </a:r>
            <a:r>
              <a:rPr lang="zh-TW" altLang="en-US" dirty="0"/>
              <a:t>及 </a:t>
            </a:r>
            <a:r>
              <a:rPr lang="en-US" altLang="zh-TW" dirty="0"/>
              <a:t>3.x</a:t>
            </a:r>
            <a:r>
              <a:rPr lang="zh-TW" altLang="en-US" dirty="0"/>
              <a:t>，且可自由切換。</a:t>
            </a:r>
          </a:p>
          <a:p>
            <a:pPr lvl="3"/>
            <a:r>
              <a:rPr lang="zh-TW" altLang="en-US" dirty="0"/>
              <a:t>█ 內建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編譯器。</a:t>
            </a:r>
          </a:p>
          <a:p>
            <a:pPr lvl="3"/>
            <a:r>
              <a:rPr lang="zh-TW" altLang="en-US" dirty="0"/>
              <a:t>█ 包含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環境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建置 </a:t>
            </a:r>
            <a:r>
              <a:rPr lang="en-US" altLang="zh-TW" dirty="0"/>
              <a:t>Anaconda </a:t>
            </a:r>
            <a:r>
              <a:rPr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8844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安裝 </a:t>
            </a:r>
            <a:r>
              <a:rPr lang="en-US" altLang="zh-TW" dirty="0"/>
              <a:t>Anaconda </a:t>
            </a:r>
            <a:r>
              <a:rPr lang="zh-TW" altLang="en-US" dirty="0"/>
              <a:t>的步驟為：</a:t>
            </a:r>
          </a:p>
          <a:p>
            <a:pPr lvl="4"/>
            <a:r>
              <a:rPr lang="zh-TW" altLang="en-US" dirty="0" smtClean="0"/>
              <a:t>在瀏覽器開啟 </a:t>
            </a:r>
            <a:r>
              <a:rPr lang="en-US" altLang="zh-TW" dirty="0" smtClean="0"/>
              <a:t>Anaconda </a:t>
            </a:r>
            <a:r>
              <a:rPr lang="zh-TW" altLang="en-US" dirty="0" smtClean="0"/>
              <a:t>官網「</a:t>
            </a:r>
            <a:r>
              <a:rPr lang="en-US" altLang="zh-TW" dirty="0" smtClean="0"/>
              <a:t>https://www.continuum.io/downloads</a:t>
            </a:r>
            <a:r>
              <a:rPr lang="zh-TW" altLang="en-US" dirty="0" smtClean="0"/>
              <a:t>」下載頁面，於 </a:t>
            </a:r>
            <a:r>
              <a:rPr lang="en-US" altLang="zh-TW" b="1" dirty="0" smtClean="0"/>
              <a:t>DOWNLOAD ANACONDA NOW </a:t>
            </a:r>
            <a:r>
              <a:rPr lang="zh-TW" altLang="en-US" dirty="0" smtClean="0"/>
              <a:t>下方點選 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系統圖示。</a:t>
            </a:r>
          </a:p>
          <a:p>
            <a:pPr lvl="3"/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600031" cy="316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4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1.2.2 Anaconda Prompt </a:t>
            </a:r>
            <a:r>
              <a:rPr lang="zh-TW" altLang="en-US" dirty="0"/>
              <a:t>管理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pPr lvl="3"/>
            <a:r>
              <a:rPr lang="zh-TW" altLang="en-US" dirty="0"/>
              <a:t>執行 </a:t>
            </a:r>
            <a:r>
              <a:rPr lang="zh-TW" altLang="en-US" b="1" dirty="0"/>
              <a:t>開始 </a:t>
            </a:r>
            <a:r>
              <a:rPr lang="en-US" altLang="zh-TW" b="1" dirty="0"/>
              <a:t>/ </a:t>
            </a:r>
            <a:r>
              <a:rPr lang="zh-TW" altLang="en-US" b="1" dirty="0"/>
              <a:t>所有程式 </a:t>
            </a:r>
            <a:r>
              <a:rPr lang="en-US" altLang="zh-TW" b="1" dirty="0"/>
              <a:t>/ Anaconda3 (64-bit) / Anaconda Prompt </a:t>
            </a:r>
            <a:r>
              <a:rPr lang="zh-TW" altLang="en-US" dirty="0"/>
              <a:t>即可</a:t>
            </a:r>
            <a:r>
              <a:rPr lang="zh-TW" altLang="en-US" dirty="0" smtClean="0"/>
              <a:t>開啟</a:t>
            </a:r>
            <a:r>
              <a:rPr lang="en-US" altLang="zh-TW" dirty="0" smtClean="0"/>
              <a:t>Anaconda </a:t>
            </a:r>
            <a:r>
              <a:rPr lang="en-US" altLang="zh-TW" dirty="0"/>
              <a:t>Prompt </a:t>
            </a:r>
            <a:r>
              <a:rPr lang="zh-TW" altLang="en-US" dirty="0"/>
              <a:t>命令視窗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3"/>
            <a:r>
              <a:rPr lang="en-US" altLang="zh-TW" dirty="0"/>
              <a:t>Anaconda Prompt </a:t>
            </a:r>
            <a:r>
              <a:rPr lang="zh-TW" altLang="en-US" dirty="0"/>
              <a:t>最常使用的功能是管理套件。</a:t>
            </a:r>
            <a:r>
              <a:rPr lang="en-US" altLang="zh-TW" dirty="0"/>
              <a:t>Python </a:t>
            </a:r>
            <a:r>
              <a:rPr lang="zh-TW" altLang="en-US" dirty="0"/>
              <a:t>最為程式設計師稱道</a:t>
            </a:r>
            <a:r>
              <a:rPr lang="zh-TW" altLang="en-US" dirty="0" smtClean="0"/>
              <a:t>的就是</a:t>
            </a:r>
            <a:r>
              <a:rPr lang="zh-TW" altLang="en-US" dirty="0"/>
              <a:t>擁有數量龐大的套件，大部分功能都有現成的套件可以使用，不必程式</a:t>
            </a:r>
            <a:r>
              <a:rPr lang="zh-TW" altLang="en-US" dirty="0" smtClean="0"/>
              <a:t>設計師</a:t>
            </a:r>
            <a:r>
              <a:rPr lang="zh-TW" altLang="en-US" dirty="0"/>
              <a:t>花費時間精力自行開發。由於安裝 </a:t>
            </a:r>
            <a:r>
              <a:rPr lang="en-US" altLang="zh-TW" dirty="0"/>
              <a:t>Anaconda </a:t>
            </a:r>
            <a:r>
              <a:rPr lang="zh-TW" altLang="en-US" dirty="0"/>
              <a:t>時已安裝了許多常用套件，</a:t>
            </a:r>
            <a:r>
              <a:rPr lang="zh-TW" altLang="en-US" dirty="0" smtClean="0"/>
              <a:t>程式設計師</a:t>
            </a:r>
            <a:r>
              <a:rPr lang="zh-TW" altLang="en-US" dirty="0"/>
              <a:t>要使用新套件時，可以先檢查系統中是否已安裝，避免重覆安裝。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458794" cy="17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8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顯示 </a:t>
            </a:r>
            <a:r>
              <a:rPr lang="en-US" altLang="zh-TW" dirty="0"/>
              <a:t>Anaconda </a:t>
            </a:r>
            <a:r>
              <a:rPr lang="zh-TW" altLang="en-US" dirty="0"/>
              <a:t>已安裝套件的命令為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 smtClean="0"/>
              <a:t>如果</a:t>
            </a:r>
            <a:r>
              <a:rPr lang="zh-TW" altLang="en-US" dirty="0"/>
              <a:t>確定套件已安裝，為確保套件是最新版本，可執行更新套件命令進行更新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若套件未安裝則可進行安裝，安裝套件的命令有三種。第一種命令為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第二種命令為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第三種命令為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若確定套件不再使用，可以將其移除以節省硬碟空間並提升效率。移除套件的</a:t>
            </a:r>
            <a:r>
              <a:rPr lang="zh-TW" altLang="en-US" dirty="0" smtClean="0"/>
              <a:t>命令</a:t>
            </a:r>
            <a:r>
              <a:rPr lang="zh-TW" altLang="en-US" dirty="0"/>
              <a:t>為：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1196752"/>
            <a:ext cx="2628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7" y="2132856"/>
            <a:ext cx="4457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3035073"/>
            <a:ext cx="4410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0" y="3933056"/>
            <a:ext cx="38576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7" y="4941168"/>
            <a:ext cx="39624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727260"/>
            <a:ext cx="49625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20127</TotalTime>
  <Words>1725</Words>
  <Application>Microsoft Office PowerPoint</Application>
  <PresentationFormat>如螢幕大小 (4:3)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新細明體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1.1 Python 程式語言簡介</vt:lpstr>
      <vt:lpstr>PowerPoint 簡報</vt:lpstr>
      <vt:lpstr>PowerPoint 簡報</vt:lpstr>
      <vt:lpstr>1.2 建置 Anaconda 開發環境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1.3 Spyder 編輯器</vt:lpstr>
      <vt:lpstr>PowerPoint 簡報</vt:lpstr>
      <vt:lpstr>PowerPoint 簡報</vt:lpstr>
      <vt:lpstr>PowerPoint 簡報</vt:lpstr>
      <vt:lpstr>PowerPoint 簡報</vt:lpstr>
      <vt:lpstr>1.4 Jupyter Notebook 編輯器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jo</cp:lastModifiedBy>
  <cp:revision>2059</cp:revision>
  <dcterms:created xsi:type="dcterms:W3CDTF">2011-06-06T16:54:13Z</dcterms:created>
  <dcterms:modified xsi:type="dcterms:W3CDTF">2017-09-19T12:18:12Z</dcterms:modified>
</cp:coreProperties>
</file>